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46"/>
  </p:notesMasterIdLst>
  <p:sldIdLst>
    <p:sldId id="256" r:id="rId2"/>
    <p:sldId id="257" r:id="rId3"/>
    <p:sldId id="258" r:id="rId4"/>
    <p:sldId id="307" r:id="rId5"/>
    <p:sldId id="259" r:id="rId6"/>
    <p:sldId id="260" r:id="rId7"/>
    <p:sldId id="329" r:id="rId8"/>
    <p:sldId id="331" r:id="rId9"/>
    <p:sldId id="342" r:id="rId10"/>
    <p:sldId id="330" r:id="rId11"/>
    <p:sldId id="343" r:id="rId12"/>
    <p:sldId id="327" r:id="rId13"/>
    <p:sldId id="370" r:id="rId14"/>
    <p:sldId id="353" r:id="rId15"/>
    <p:sldId id="359" r:id="rId16"/>
    <p:sldId id="355" r:id="rId17"/>
    <p:sldId id="371" r:id="rId18"/>
    <p:sldId id="363" r:id="rId19"/>
    <p:sldId id="357" r:id="rId20"/>
    <p:sldId id="362" r:id="rId21"/>
    <p:sldId id="372" r:id="rId22"/>
    <p:sldId id="341" r:id="rId23"/>
    <p:sldId id="382" r:id="rId24"/>
    <p:sldId id="383" r:id="rId25"/>
    <p:sldId id="300" r:id="rId26"/>
    <p:sldId id="373" r:id="rId27"/>
    <p:sldId id="268" r:id="rId28"/>
    <p:sldId id="309" r:id="rId29"/>
    <p:sldId id="304" r:id="rId30"/>
    <p:sldId id="262" r:id="rId31"/>
    <p:sldId id="340" r:id="rId32"/>
    <p:sldId id="303" r:id="rId33"/>
    <p:sldId id="308" r:id="rId34"/>
    <p:sldId id="265" r:id="rId35"/>
    <p:sldId id="374" r:id="rId36"/>
    <p:sldId id="375" r:id="rId37"/>
    <p:sldId id="377" r:id="rId38"/>
    <p:sldId id="376" r:id="rId39"/>
    <p:sldId id="378" r:id="rId40"/>
    <p:sldId id="380" r:id="rId41"/>
    <p:sldId id="379" r:id="rId42"/>
    <p:sldId id="381" r:id="rId43"/>
    <p:sldId id="279" r:id="rId44"/>
    <p:sldId id="337" r:id="rId45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8FF"/>
    <a:srgbClr val="EBFFF8"/>
    <a:srgbClr val="049479"/>
    <a:srgbClr val="D9FFF1"/>
    <a:srgbClr val="FFFC70"/>
    <a:srgbClr val="FDFD8B"/>
    <a:srgbClr val="563B1E"/>
    <a:srgbClr val="424535"/>
    <a:srgbClr val="FEE794"/>
    <a:srgbClr val="FFE18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598" autoAdjust="0"/>
  </p:normalViewPr>
  <p:slideViewPr>
    <p:cSldViewPr snapToGrid="0">
      <p:cViewPr varScale="1">
        <p:scale>
          <a:sx n="101" d="100"/>
          <a:sy n="101" d="100"/>
        </p:scale>
        <p:origin x="133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f-server\FolderRedir\christine\Documents\Conventions,%20Conferences,%20Winkels\District%20Convention\District%20Convention%202025\Expenses%20-%202025%20Con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499999999999994E-2"/>
          <c:y val="0.14377150772820063"/>
          <c:w val="0.81388888888888888"/>
          <c:h val="0.5498396033829104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C94-4F73-838E-F06A751C8F10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C94-4F73-838E-F06A751C8F10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C94-4F73-838E-F06A751C8F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C94-4F73-838E-F06A751C8F10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C94-4F73-838E-F06A751C8F10}"/>
              </c:ext>
            </c:extLst>
          </c:dPt>
          <c:dPt>
            <c:idx val="5"/>
            <c:bubble3D val="0"/>
            <c:spPr>
              <a:solidFill>
                <a:srgbClr val="55B35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C94-4F73-838E-F06A751C8F10}"/>
              </c:ext>
            </c:extLst>
          </c:dPt>
          <c:dLbls>
            <c:dLbl>
              <c:idx val="0"/>
              <c:layout>
                <c:manualLayout>
                  <c:x val="-7.4092300962379704E-2"/>
                  <c:y val="-8.5352143482064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94-4F73-838E-F06A751C8F10}"/>
                </c:ext>
              </c:extLst>
            </c:dLbl>
            <c:dLbl>
              <c:idx val="1"/>
              <c:layout>
                <c:manualLayout>
                  <c:x val="-3.011239979775278E-3"/>
                  <c:y val="1.626305154661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94-4F73-838E-F06A751C8F10}"/>
                </c:ext>
              </c:extLst>
            </c:dLbl>
            <c:dLbl>
              <c:idx val="2"/>
              <c:layout>
                <c:manualLayout>
                  <c:x val="-4.1067913385826771E-2"/>
                  <c:y val="-7.42344706911636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94-4F73-838E-F06A751C8F10}"/>
                </c:ext>
              </c:extLst>
            </c:dLbl>
            <c:dLbl>
              <c:idx val="3"/>
              <c:layout>
                <c:manualLayout>
                  <c:x val="-3.1782042869641293E-2"/>
                  <c:y val="-3.6616724992709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94-4F73-838E-F06A751C8F10}"/>
                </c:ext>
              </c:extLst>
            </c:dLbl>
            <c:dLbl>
              <c:idx val="4"/>
              <c:layout>
                <c:manualLayout>
                  <c:x val="3.8512576552930833E-2"/>
                  <c:y val="-5.0122484689413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94-4F73-838E-F06A751C8F10}"/>
                </c:ext>
              </c:extLst>
            </c:dLbl>
            <c:dLbl>
              <c:idx val="5"/>
              <c:layout>
                <c:manualLayout>
                  <c:x val="9.7118875765529314E-2"/>
                  <c:y val="-6.08741615631379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C94-4F73-838E-F06A751C8F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Sheet1!$J$9:$J$14</c:f>
              <c:strCache>
                <c:ptCount val="6"/>
                <c:pt idx="0">
                  <c:v>Personnel and Travel</c:v>
                </c:pt>
                <c:pt idx="1">
                  <c:v>Grants &amp; Mortgage Rebates</c:v>
                </c:pt>
                <c:pt idx="2">
                  <c:v>Professional &amp; Services</c:v>
                </c:pt>
                <c:pt idx="3">
                  <c:v>Insurance</c:v>
                </c:pt>
                <c:pt idx="4">
                  <c:v>Rent &amp; Utilities</c:v>
                </c:pt>
                <c:pt idx="5">
                  <c:v>Other</c:v>
                </c:pt>
              </c:strCache>
            </c:strRef>
          </c:cat>
          <c:val>
            <c:numRef>
              <c:f>Sheet1!$K$9:$K$14</c:f>
              <c:numCache>
                <c:formatCode>0.0%</c:formatCode>
                <c:ptCount val="6"/>
                <c:pt idx="0">
                  <c:v>0.49389111575735811</c:v>
                </c:pt>
                <c:pt idx="1">
                  <c:v>0.30673464106497833</c:v>
                </c:pt>
                <c:pt idx="2">
                  <c:v>8.9746485747686858E-2</c:v>
                </c:pt>
                <c:pt idx="3">
                  <c:v>3.5442484601988386E-2</c:v>
                </c:pt>
                <c:pt idx="4">
                  <c:v>2.1823430482600811E-2</c:v>
                </c:pt>
                <c:pt idx="5">
                  <c:v>5.2361842345387481E-2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C94-4F73-838E-F06A751C8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187554554377221E-2"/>
          <c:y val="0.80502084710413047"/>
          <c:w val="0.85741344685385312"/>
          <c:h val="0.187189473423801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80145-4752-4058-843E-143D56E52104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7BA5A-7834-413B-95B9-FFB08C623C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35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7BA5A-7834-413B-95B9-FFB08C623C2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81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7BA5A-7834-413B-95B9-FFB08C623C2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81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3ECE789-5EC5-EF8C-C9AB-6803CC0F4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7" y="136524"/>
            <a:ext cx="1038937" cy="13310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37082AB-7769-64D6-3883-6846C028901D}"/>
              </a:ext>
            </a:extLst>
          </p:cNvPr>
          <p:cNvSpPr txBox="1">
            <a:spLocks/>
          </p:cNvSpPr>
          <p:nvPr userDrawn="1"/>
        </p:nvSpPr>
        <p:spPr>
          <a:xfrm>
            <a:off x="1497106" y="234677"/>
            <a:ext cx="7315200" cy="747161"/>
          </a:xfrm>
          <a:prstGeom prst="rect">
            <a:avLst/>
          </a:prstGeom>
          <a:ln w="28575">
            <a:solidFill>
              <a:srgbClr val="DAA1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8467C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 Church Extension Fund</a:t>
            </a:r>
          </a:p>
        </p:txBody>
      </p:sp>
    </p:spTree>
    <p:extLst>
      <p:ext uri="{BB962C8B-B14F-4D97-AF65-F5344CB8AC3E}">
        <p14:creationId xmlns:p14="http://schemas.microsoft.com/office/powerpoint/2010/main" val="243662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63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CA05-111F-4256-A24A-646A8B7ACB12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FFF0-C525-4592-8981-EC2F05E1F2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3ECE789-5EC5-EF8C-C9AB-6803CC0F4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7" y="136524"/>
            <a:ext cx="1038937" cy="13310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37082AB-7769-64D6-3883-6846C028901D}"/>
              </a:ext>
            </a:extLst>
          </p:cNvPr>
          <p:cNvSpPr txBox="1">
            <a:spLocks/>
          </p:cNvSpPr>
          <p:nvPr userDrawn="1"/>
        </p:nvSpPr>
        <p:spPr>
          <a:xfrm>
            <a:off x="1497106" y="234677"/>
            <a:ext cx="7315200" cy="747161"/>
          </a:xfrm>
          <a:prstGeom prst="rect">
            <a:avLst/>
          </a:prstGeom>
          <a:ln w="28575">
            <a:solidFill>
              <a:srgbClr val="DAA1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8467C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 Church Extension Fund</a:t>
            </a:r>
          </a:p>
        </p:txBody>
      </p:sp>
    </p:spTree>
    <p:extLst>
      <p:ext uri="{BB962C8B-B14F-4D97-AF65-F5344CB8AC3E}">
        <p14:creationId xmlns:p14="http://schemas.microsoft.com/office/powerpoint/2010/main" val="4484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0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0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3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6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73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9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8CA05-111F-4256-A24A-646A8B7ACB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5FFF0-C525-4592-8981-EC2F05E1F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3B82495-E7F2-CF4E-51A5-89D92CF759A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1" y="199279"/>
            <a:ext cx="887072" cy="1136462"/>
          </a:xfrm>
          <a:prstGeom prst="rect">
            <a:avLst/>
          </a:prstGeom>
        </p:spPr>
      </p:pic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EE62DB-2037-420F-038E-A573BF10C14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37" y="199279"/>
            <a:ext cx="887072" cy="11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12" r:id="rId13"/>
  </p:sldLayoutIdLst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01212609-94FF-4400-A79C-27D6F9005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522" y="1192499"/>
            <a:ext cx="6934955" cy="4955203"/>
          </a:xfrm>
          <a:prstGeom prst="rect">
            <a:avLst/>
          </a:prstGeom>
          <a:noFill/>
          <a:ln w="38100" cmpd="thickThin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+mn-lt"/>
              <a:ea typeface="Gadugi" panose="020B0502040204020203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Berlin Sans FB Demi" panose="020E0802020502020306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Central Illinois District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Berlin Sans FB Demi" panose="020E0802020502020306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Church Extension Fund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latin typeface="Berlin Sans FB Demi" panose="020E0802020502020306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latin typeface="+mn-lt"/>
                <a:ea typeface="Gadugi" panose="020B0502040204020203" pitchFamily="34" charset="0"/>
                <a:cs typeface="Times New Roman" panose="02020603050405020304" pitchFamily="18" charset="0"/>
              </a:rPr>
              <a:t>Report to the 10</a:t>
            </a:r>
            <a:r>
              <a:rPr lang="en-US" altLang="en-US" sz="3600" b="1" i="1" baseline="30000" dirty="0">
                <a:latin typeface="+mn-lt"/>
                <a:ea typeface="Gadugi" panose="020B0502040204020203" pitchFamily="34" charset="0"/>
                <a:cs typeface="Times New Roman" panose="02020603050405020304" pitchFamily="18" charset="0"/>
              </a:rPr>
              <a:t>th</a:t>
            </a:r>
            <a:r>
              <a:rPr lang="en-US" altLang="en-US" sz="3600" b="1" i="1" dirty="0">
                <a:latin typeface="+mn-lt"/>
                <a:ea typeface="Gadugi" panose="020B0502040204020203" pitchFamily="34" charset="0"/>
                <a:cs typeface="Times New Roman" panose="02020603050405020304" pitchFamily="18" charset="0"/>
              </a:rPr>
              <a:t> CEF Convention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latin typeface="+mn-lt"/>
              <a:ea typeface="Gadugi" panose="020B0502040204020203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+mn-lt"/>
                <a:ea typeface="Gadugi" panose="020B0502040204020203" pitchFamily="34" charset="0"/>
                <a:cs typeface="Times New Roman" panose="02020603050405020304" pitchFamily="18" charset="0"/>
              </a:rPr>
              <a:t>July 14, 2025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latin typeface="+mn-lt"/>
              <a:ea typeface="Gadugi" panose="020B0502040204020203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6173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6500" y="194173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Urbana - Trinity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79C12-247C-4424-6878-25A745D890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336" y="1312752"/>
            <a:ext cx="4780229" cy="2687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F122F-A48E-05C8-3EA4-C924F78B0E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9616" y="3910553"/>
            <a:ext cx="5088047" cy="283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4C87C-DB8F-A638-DC63-4FD2D1E0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C3B94-F587-0E0A-565C-0755BE8CB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6500" y="122548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Urbana - Trinity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ACB15-F2DB-6A15-16DA-CEACAF3314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0568" y="724277"/>
            <a:ext cx="6686932" cy="4670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CFE51-31E7-5C2B-F348-AAF45F8537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147" y="4363770"/>
            <a:ext cx="5903706" cy="2371682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430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3302C9-2F67-70C9-6038-FF88BDF3F14C}"/>
              </a:ext>
            </a:extLst>
          </p:cNvPr>
          <p:cNvSpPr txBox="1"/>
          <p:nvPr/>
        </p:nvSpPr>
        <p:spPr>
          <a:xfrm>
            <a:off x="1414731" y="902220"/>
            <a:ext cx="2819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Lucida Bright" panose="02040602050505020304" pitchFamily="18" charset="0"/>
              </a:rPr>
              <a:t>Mattoon</a:t>
            </a:r>
          </a:p>
          <a:p>
            <a:r>
              <a:rPr lang="en-US" sz="3200" b="1" dirty="0">
                <a:latin typeface="Lucida Bright" panose="02040602050505020304" pitchFamily="18" charset="0"/>
              </a:rPr>
              <a:t>St. John’s High School</a:t>
            </a:r>
          </a:p>
        </p:txBody>
      </p:sp>
      <p:pic>
        <p:nvPicPr>
          <p:cNvPr id="3" name="Picture 2" descr="A person and person digging in the dirt&#10;&#10;Description automatically generated">
            <a:extLst>
              <a:ext uri="{FF2B5EF4-FFF2-40B4-BE49-F238E27FC236}">
                <a16:creationId xmlns:a16="http://schemas.microsoft.com/office/drawing/2014/main" id="{C1F316A6-4EA2-1D28-E806-EFCCEC857D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25" y="136524"/>
            <a:ext cx="4100446" cy="3249734"/>
          </a:xfrm>
          <a:prstGeom prst="rect">
            <a:avLst/>
          </a:prstGeom>
        </p:spPr>
      </p:pic>
      <p:pic>
        <p:nvPicPr>
          <p:cNvPr id="4" name="Picture 3" descr="A group of children digging in the dirt&#10;&#10;Description automatically generated">
            <a:extLst>
              <a:ext uri="{FF2B5EF4-FFF2-40B4-BE49-F238E27FC236}">
                <a16:creationId xmlns:a16="http://schemas.microsoft.com/office/drawing/2014/main" id="{4AC8DB48-1597-4E82-6120-502C24A2A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9" y="3237575"/>
            <a:ext cx="4645201" cy="34839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CF8B7-C820-E5F6-DFAE-9777416D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35F8-7FC3-4262-B80E-EEAE1B8F83EA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6E116-1A42-5BA8-E540-FAE7CA361B9D}"/>
              </a:ext>
            </a:extLst>
          </p:cNvPr>
          <p:cNvSpPr txBox="1"/>
          <p:nvPr/>
        </p:nvSpPr>
        <p:spPr>
          <a:xfrm>
            <a:off x="5154149" y="4687137"/>
            <a:ext cx="3902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Lucida Bright" panose="02040602050505020304" pitchFamily="18" charset="0"/>
              </a:rPr>
              <a:t>Groundbreaking</a:t>
            </a:r>
          </a:p>
          <a:p>
            <a:r>
              <a:rPr lang="en-US" sz="2400" b="1" dirty="0">
                <a:latin typeface="Lucida Bright" panose="02040602050505020304" pitchFamily="18" charset="0"/>
              </a:rPr>
              <a:t>September 10, 2023</a:t>
            </a:r>
          </a:p>
        </p:txBody>
      </p:sp>
    </p:spTree>
    <p:extLst>
      <p:ext uri="{BB962C8B-B14F-4D97-AF65-F5344CB8AC3E}">
        <p14:creationId xmlns:p14="http://schemas.microsoft.com/office/powerpoint/2010/main" val="1629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85DE37-D190-13AA-767B-3B2B0EBE6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10550-C3B0-57CA-030B-FA325741C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50" y="583472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Mattoon St. John’s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High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D38311-30C6-D01D-DCEA-DE5139F186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13" y="3783696"/>
            <a:ext cx="6305607" cy="2913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C0CA6F-C9BF-DA11-76A5-699D9A8094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7" y="1320865"/>
            <a:ext cx="5939073" cy="274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D23BC2-CC07-DEDE-584A-5511CE89EE5D}"/>
              </a:ext>
            </a:extLst>
          </p:cNvPr>
          <p:cNvSpPr txBox="1"/>
          <p:nvPr/>
        </p:nvSpPr>
        <p:spPr>
          <a:xfrm>
            <a:off x="6400800" y="1510048"/>
            <a:ext cx="210040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Construction</a:t>
            </a:r>
          </a:p>
          <a:p>
            <a:pPr algn="ctr"/>
            <a:r>
              <a:rPr lang="en-US" sz="2800" b="1" i="1" dirty="0"/>
              <a:t>June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B795F-94A7-EB28-2594-E47AFC6BBAAE}"/>
              </a:ext>
            </a:extLst>
          </p:cNvPr>
          <p:cNvSpPr txBox="1"/>
          <p:nvPr/>
        </p:nvSpPr>
        <p:spPr>
          <a:xfrm>
            <a:off x="413033" y="4978681"/>
            <a:ext cx="210040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Dedication</a:t>
            </a:r>
          </a:p>
          <a:p>
            <a:pPr algn="ctr"/>
            <a:r>
              <a:rPr lang="en-US" sz="2800" b="1" i="1" dirty="0"/>
              <a:t>August 2024</a:t>
            </a:r>
          </a:p>
        </p:txBody>
      </p:sp>
    </p:spTree>
    <p:extLst>
      <p:ext uri="{BB962C8B-B14F-4D97-AF65-F5344CB8AC3E}">
        <p14:creationId xmlns:p14="http://schemas.microsoft.com/office/powerpoint/2010/main" val="3669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F0D97-BADE-47B1-A1B6-F39213D80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8127-E8C4-5DD4-8101-D3D0589E2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50" y="583472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Mattoon St. John’s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High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1CB47-7E11-3491-54A9-11507DAF5E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2" y="1307682"/>
            <a:ext cx="6164195" cy="2847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A44FB1-F650-B064-4EAB-A4393CFA7E4E}"/>
              </a:ext>
            </a:extLst>
          </p:cNvPr>
          <p:cNvSpPr txBox="1"/>
          <p:nvPr/>
        </p:nvSpPr>
        <p:spPr>
          <a:xfrm>
            <a:off x="6563762" y="1663957"/>
            <a:ext cx="210040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Construction June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CB076-4D67-A65E-AEF3-814DE8F1C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37" y="3755973"/>
            <a:ext cx="6395665" cy="2954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CA4605-B28E-3C6C-81E5-908D19F0C616}"/>
              </a:ext>
            </a:extLst>
          </p:cNvPr>
          <p:cNvSpPr txBox="1"/>
          <p:nvPr/>
        </p:nvSpPr>
        <p:spPr>
          <a:xfrm>
            <a:off x="278698" y="5027098"/>
            <a:ext cx="210040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Dedication</a:t>
            </a:r>
          </a:p>
          <a:p>
            <a:pPr algn="ctr"/>
            <a:r>
              <a:rPr lang="en-US" sz="2800" b="1" i="1" dirty="0"/>
              <a:t>August 2024</a:t>
            </a:r>
          </a:p>
        </p:txBody>
      </p:sp>
    </p:spTree>
    <p:extLst>
      <p:ext uri="{BB962C8B-B14F-4D97-AF65-F5344CB8AC3E}">
        <p14:creationId xmlns:p14="http://schemas.microsoft.com/office/powerpoint/2010/main" val="8263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18AF4-CD83-B727-5C16-D61D57D4E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E2FE-F8BB-A9F4-98FE-4E4D69EB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50" y="583472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Mattoon St. John’s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High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61D2E-A73F-B8B9-0182-327118533D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736"/>
            <a:ext cx="6379753" cy="2947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A0379-5F12-1CC5-0E88-3AADF0686CC3}"/>
              </a:ext>
            </a:extLst>
          </p:cNvPr>
          <p:cNvSpPr txBox="1"/>
          <p:nvPr/>
        </p:nvSpPr>
        <p:spPr>
          <a:xfrm>
            <a:off x="6563762" y="1663957"/>
            <a:ext cx="210040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Construction</a:t>
            </a:r>
          </a:p>
          <a:p>
            <a:pPr algn="ctr"/>
            <a:r>
              <a:rPr lang="en-US" sz="2800" b="1" i="1" dirty="0"/>
              <a:t>June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86E9A-7081-B867-A5B4-AAA711B022C4}"/>
              </a:ext>
            </a:extLst>
          </p:cNvPr>
          <p:cNvSpPr txBox="1"/>
          <p:nvPr/>
        </p:nvSpPr>
        <p:spPr>
          <a:xfrm>
            <a:off x="394433" y="5027098"/>
            <a:ext cx="210040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Dedication</a:t>
            </a:r>
          </a:p>
          <a:p>
            <a:pPr algn="ctr"/>
            <a:r>
              <a:rPr lang="en-US" sz="2800" b="1" i="1" dirty="0"/>
              <a:t>August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1BF4FD-98F6-04C5-06BE-AAEA71A408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880" y="3756551"/>
            <a:ext cx="6292158" cy="29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8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C9D54-2973-D7B9-9C99-E9F0B9D4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3D4B-D065-30E1-E016-5544662D2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50" y="583472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Mattoon St. John’s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High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EC3A4-3DF9-5C1C-5B8E-516B2BF84C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7" y="1316736"/>
            <a:ext cx="5987829" cy="276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00191-DB16-50F5-7B21-358C7751C02F}"/>
              </a:ext>
            </a:extLst>
          </p:cNvPr>
          <p:cNvSpPr txBox="1"/>
          <p:nvPr/>
        </p:nvSpPr>
        <p:spPr>
          <a:xfrm>
            <a:off x="6563762" y="1663957"/>
            <a:ext cx="210040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Construction</a:t>
            </a:r>
          </a:p>
          <a:p>
            <a:pPr algn="ctr"/>
            <a:r>
              <a:rPr lang="en-US" sz="2800" b="1" i="1" dirty="0"/>
              <a:t>June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CAA09-5669-9647-1128-789B9BB1C42A}"/>
              </a:ext>
            </a:extLst>
          </p:cNvPr>
          <p:cNvSpPr txBox="1"/>
          <p:nvPr/>
        </p:nvSpPr>
        <p:spPr>
          <a:xfrm>
            <a:off x="348559" y="4894542"/>
            <a:ext cx="210040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Dedication</a:t>
            </a:r>
          </a:p>
          <a:p>
            <a:pPr algn="ctr"/>
            <a:r>
              <a:rPr lang="en-US" sz="2800" b="1" i="1" dirty="0"/>
              <a:t>August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95D56-3132-83AE-97A6-4C2F95ED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24" y="3728006"/>
            <a:ext cx="6346479" cy="293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1FFB4-B447-97F8-4A46-C309FB2DD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30A7E-959F-B82D-C4D3-17974D507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50" y="583472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Mattoon St. John’s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High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2D296-D6B6-A708-216A-BDB3144639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0" y="1370260"/>
            <a:ext cx="6645244" cy="2294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5A5C66-ED64-8952-1A5B-5499874B49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1184" y="3665146"/>
            <a:ext cx="6427960" cy="2997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0F0D5-D9C2-FE92-1B8D-40B88D243593}"/>
              </a:ext>
            </a:extLst>
          </p:cNvPr>
          <p:cNvSpPr txBox="1"/>
          <p:nvPr/>
        </p:nvSpPr>
        <p:spPr>
          <a:xfrm>
            <a:off x="7170659" y="1484769"/>
            <a:ext cx="152098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Empty lot next to church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FB047-4F91-579A-00BA-1B20B3A61727}"/>
              </a:ext>
            </a:extLst>
          </p:cNvPr>
          <p:cNvSpPr txBox="1"/>
          <p:nvPr/>
        </p:nvSpPr>
        <p:spPr>
          <a:xfrm>
            <a:off x="603942" y="4263108"/>
            <a:ext cx="157153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High School now occupying empty lot</a:t>
            </a:r>
          </a:p>
        </p:txBody>
      </p:sp>
    </p:spTree>
    <p:extLst>
      <p:ext uri="{BB962C8B-B14F-4D97-AF65-F5344CB8AC3E}">
        <p14:creationId xmlns:p14="http://schemas.microsoft.com/office/powerpoint/2010/main" val="25684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5923-7750-E3DB-68A8-46B2EB775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D5949-0E33-9BB4-E47A-C91F8E284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50" y="583472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Mattoon St. John’s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High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74B4D-38BA-8404-B468-3EFA5396F1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5792" y="3629150"/>
            <a:ext cx="6455121" cy="3093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7314C5-DB1B-8086-5752-9844E1FC8CE0}"/>
              </a:ext>
            </a:extLst>
          </p:cNvPr>
          <p:cNvSpPr txBox="1"/>
          <p:nvPr/>
        </p:nvSpPr>
        <p:spPr>
          <a:xfrm>
            <a:off x="7561988" y="1385807"/>
            <a:ext cx="1139461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Empty lot next to church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27F3B-E75A-35B6-685B-536A610B1661}"/>
              </a:ext>
            </a:extLst>
          </p:cNvPr>
          <p:cNvSpPr txBox="1"/>
          <p:nvPr/>
        </p:nvSpPr>
        <p:spPr>
          <a:xfrm>
            <a:off x="442551" y="4045390"/>
            <a:ext cx="1540598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High School now occupying empty lot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896F3C-F864-DC2E-FA23-AABCACC0F7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551" y="1203308"/>
            <a:ext cx="6954130" cy="24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3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CF37A-64CD-005E-2328-87FE0FC58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C6721-0845-8B70-36A8-0D480372E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50" y="514752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Mattoon St. John’s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High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49E37-CB40-D544-6986-328D7836F2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928" y="3892991"/>
            <a:ext cx="7754144" cy="2853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D8D9DC-06FD-6AD1-7FED-F99D5BF683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929" y="1345863"/>
            <a:ext cx="7754144" cy="25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8199526-AA03-4453-B296-B34314D77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799" y="360038"/>
            <a:ext cx="5486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Purpose of the CID-CEF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B553B-A826-43ED-9845-AB0E881C95FC}"/>
              </a:ext>
            </a:extLst>
          </p:cNvPr>
          <p:cNvSpPr txBox="1"/>
          <p:nvPr/>
        </p:nvSpPr>
        <p:spPr>
          <a:xfrm>
            <a:off x="817926" y="1884255"/>
            <a:ext cx="7508147" cy="3539430"/>
          </a:xfrm>
          <a:prstGeom prst="rect">
            <a:avLst/>
          </a:prstGeom>
          <a:noFill/>
          <a:ln w="31750" cap="rnd" cmpd="tri">
            <a:solidFill>
              <a:schemeClr val="accent1">
                <a:lumMod val="50000"/>
              </a:schemeClr>
            </a:solidFill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Mission of the Central Illinois District Church Extension Fund, Inc. (CID-CEF) is to aid LCMS member congregations and agencies in the Central Illinois District (CID) in building and expanding their facilities and ministries for the growth of God’s Kingdom.</a:t>
            </a:r>
          </a:p>
        </p:txBody>
      </p:sp>
    </p:spTree>
    <p:extLst>
      <p:ext uri="{BB962C8B-B14F-4D97-AF65-F5344CB8AC3E}">
        <p14:creationId xmlns:p14="http://schemas.microsoft.com/office/powerpoint/2010/main" val="29093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4444C-7706-6F5F-D422-A5B046F5C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B922-70C9-487E-8090-CB586F60A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50" y="583472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Mattoon St. John’s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High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E7A84-EE46-D28F-036A-71661E6D7F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6" y="2390114"/>
            <a:ext cx="8701907" cy="4020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69673-5FFD-B12C-64AB-595F0B0BEF47}"/>
              </a:ext>
            </a:extLst>
          </p:cNvPr>
          <p:cNvSpPr txBox="1"/>
          <p:nvPr/>
        </p:nvSpPr>
        <p:spPr>
          <a:xfrm>
            <a:off x="1584356" y="1550489"/>
            <a:ext cx="5975286" cy="492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Berlin Sans FB Demi" panose="020E0802020502020306" pitchFamily="34" charset="0"/>
              </a:rPr>
              <a:t>Dedication Ceremony – August 11, 2024</a:t>
            </a:r>
          </a:p>
        </p:txBody>
      </p:sp>
    </p:spTree>
    <p:extLst>
      <p:ext uri="{BB962C8B-B14F-4D97-AF65-F5344CB8AC3E}">
        <p14:creationId xmlns:p14="http://schemas.microsoft.com/office/powerpoint/2010/main" val="5098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4EEA3-8642-006F-3FC6-476E80986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32637-269B-7C15-7BE1-807C65E51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50" y="335489"/>
            <a:ext cx="6718300" cy="953612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Mattoon St. John’s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High School</a:t>
            </a:r>
          </a:p>
        </p:txBody>
      </p:sp>
      <p:pic>
        <p:nvPicPr>
          <p:cNvPr id="4" name="Picture 3" descr="A building with a parking lot and trees in the background&#10;&#10;AI-generated content may be incorrect.">
            <a:extLst>
              <a:ext uri="{FF2B5EF4-FFF2-40B4-BE49-F238E27FC236}">
                <a16:creationId xmlns:a16="http://schemas.microsoft.com/office/drawing/2014/main" id="{E8691852-14C9-6161-C842-FB9D30423F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4" y="1637281"/>
            <a:ext cx="8627952" cy="44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9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2B6FA-12AA-ECB4-2FE3-03896E5F2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4989-3A84-6231-4FF6-05277A167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4799" y="392480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Loans: 2025 Approvals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D72F0-5F1D-EFA5-FC10-C396BD09F93B}"/>
              </a:ext>
            </a:extLst>
          </p:cNvPr>
          <p:cNvSpPr txBox="1"/>
          <p:nvPr/>
        </p:nvSpPr>
        <p:spPr>
          <a:xfrm>
            <a:off x="1228621" y="4853999"/>
            <a:ext cx="668675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/>
              <a:t>Total New Loan Approvals: </a:t>
            </a:r>
            <a:r>
              <a:rPr lang="en-US" sz="3200" b="1" dirty="0">
                <a:solidFill>
                  <a:srgbClr val="FF0000"/>
                </a:solidFill>
              </a:rPr>
              <a:t>$4,110,000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CA8B07-9F63-0736-C2CA-BF95FC38BB8C}"/>
              </a:ext>
            </a:extLst>
          </p:cNvPr>
          <p:cNvSpPr txBox="1"/>
          <p:nvPr/>
        </p:nvSpPr>
        <p:spPr>
          <a:xfrm>
            <a:off x="2561937" y="2084084"/>
            <a:ext cx="4020126" cy="211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Bloomington Trinity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Danville Trinity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East Moline St. John’s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81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91396-B178-58AD-ADD4-64CAFDEBB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510D5-028C-456B-5EA4-AE33FC5D6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4799" y="392480"/>
            <a:ext cx="5775712" cy="979120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Bloomington Trinity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Proposed Exterior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E07E4-9CB9-7856-D164-3BA19479BE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" y="1734572"/>
            <a:ext cx="8105775" cy="455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74190-FDDB-A09E-08AF-797E9DD55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331C6-D3B2-2CE1-B474-4122B2D35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073" y="392479"/>
            <a:ext cx="6276975" cy="893395"/>
          </a:xfrm>
          <a:ln w="28575">
            <a:solidFill>
              <a:srgbClr val="DAA100"/>
            </a:solidFill>
          </a:ln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Bloomington Trinity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Proposed Floor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B41EC-701E-7FC1-48DF-A7B1213AF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48" y="1581439"/>
            <a:ext cx="6053626" cy="48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49" y="384296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Mortgage Rates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8625D-94EB-0EE5-95A6-D89DA1064487}"/>
              </a:ext>
            </a:extLst>
          </p:cNvPr>
          <p:cNvSpPr txBox="1"/>
          <p:nvPr/>
        </p:nvSpPr>
        <p:spPr>
          <a:xfrm>
            <a:off x="375714" y="1436928"/>
            <a:ext cx="8392564" cy="3293209"/>
          </a:xfrm>
          <a:prstGeom prst="rect">
            <a:avLst/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          </a:t>
            </a:r>
            <a:r>
              <a:rPr lang="en-US" sz="2800" b="1" u="sng" dirty="0"/>
              <a:t>Date</a:t>
            </a:r>
            <a:r>
              <a:rPr lang="en-US" sz="2800" dirty="0"/>
              <a:t>		           	   </a:t>
            </a:r>
            <a:r>
              <a:rPr lang="en-US" sz="2800" b="1" u="sng" dirty="0"/>
              <a:t>CID-CEF Rate</a:t>
            </a:r>
            <a:r>
              <a:rPr lang="en-US" sz="2800" b="1" dirty="0"/>
              <a:t>     </a:t>
            </a:r>
            <a:r>
              <a:rPr lang="en-US" sz="2800" b="1" u="sng" dirty="0"/>
              <a:t>Fed Funds Rate</a:t>
            </a:r>
          </a:p>
          <a:p>
            <a:pPr>
              <a:spcAft>
                <a:spcPts val="1200"/>
              </a:spcAft>
            </a:pPr>
            <a:r>
              <a:rPr lang="en-US" sz="2600" b="1" dirty="0"/>
              <a:t>      July 2022		 			     5.00%	    		1.50% - 1.75%</a:t>
            </a:r>
          </a:p>
          <a:p>
            <a:pPr>
              <a:spcAft>
                <a:spcPts val="1200"/>
              </a:spcAft>
            </a:pPr>
            <a:r>
              <a:rPr lang="en-US" sz="2600" b="1" dirty="0"/>
              <a:t>      October 2022	   		     5.50%			3.00% - 3.25%</a:t>
            </a:r>
          </a:p>
          <a:p>
            <a:pPr>
              <a:spcAft>
                <a:spcPts val="1200"/>
              </a:spcAft>
            </a:pPr>
            <a:r>
              <a:rPr lang="en-US" sz="2600" b="1" dirty="0"/>
              <a:t>      November 2022	      		     6.00%			3.75% - 4.00%</a:t>
            </a:r>
          </a:p>
          <a:p>
            <a:pPr>
              <a:spcAft>
                <a:spcPts val="1200"/>
              </a:spcAft>
            </a:pPr>
            <a:r>
              <a:rPr lang="en-US" sz="2600" b="1" dirty="0"/>
              <a:t>      August 2023		 	      	     6.00%		 	5.25% - 5.50%</a:t>
            </a:r>
          </a:p>
          <a:p>
            <a:pPr>
              <a:spcAft>
                <a:spcPts val="1200"/>
              </a:spcAft>
            </a:pPr>
            <a:r>
              <a:rPr lang="en-US" sz="2600" b="1" dirty="0"/>
              <a:t>      July 2025			      		     6.00%			4.25% - 4.50%</a:t>
            </a:r>
            <a:endParaRPr lang="en-US" sz="2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E63282-A4C1-0A27-38B5-5ED65337E47E}"/>
              </a:ext>
            </a:extLst>
          </p:cNvPr>
          <p:cNvSpPr txBox="1"/>
          <p:nvPr/>
        </p:nvSpPr>
        <p:spPr>
          <a:xfrm>
            <a:off x="375715" y="5162935"/>
            <a:ext cx="839256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Peak Increase to July 2022     	      1</a:t>
            </a:r>
            <a:r>
              <a:rPr lang="en-US" sz="2600" b="1" i="1" dirty="0"/>
              <a:t>.00%		            3.75%</a:t>
            </a:r>
          </a:p>
          <a:p>
            <a:r>
              <a:rPr lang="en-US" sz="2400" b="1" i="1" dirty="0"/>
              <a:t>Current Increase to July 2022</a:t>
            </a:r>
            <a:r>
              <a:rPr lang="en-US" sz="2600" b="1" i="1" dirty="0"/>
              <a:t>	     1.00%		            2.75%</a:t>
            </a:r>
          </a:p>
        </p:txBody>
      </p:sp>
    </p:spTree>
    <p:extLst>
      <p:ext uri="{BB962C8B-B14F-4D97-AF65-F5344CB8AC3E}">
        <p14:creationId xmlns:p14="http://schemas.microsoft.com/office/powerpoint/2010/main" val="1103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3B1CE-3BAB-F0F6-19DA-C698CD6A8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40324-6AF3-9B96-E085-645A6BBD9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849" y="384296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Mortgage Rates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E6C58-44D0-8C8E-FC6F-5277F4D5F687}"/>
              </a:ext>
            </a:extLst>
          </p:cNvPr>
          <p:cNvSpPr txBox="1"/>
          <p:nvPr/>
        </p:nvSpPr>
        <p:spPr>
          <a:xfrm>
            <a:off x="2435459" y="2181855"/>
            <a:ext cx="4273073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41275" cmpd="thickThin">
            <a:solidFill>
              <a:schemeClr val="accent6">
                <a:lumMod val="50000"/>
              </a:schemeClr>
            </a:solidFill>
            <a:round/>
          </a:ln>
        </p:spPr>
        <p:txBody>
          <a:bodyPr wrap="square" rtlCol="0">
            <a:spAutoFit/>
          </a:bodyPr>
          <a:lstStyle/>
          <a:p>
            <a:r>
              <a:rPr lang="en-US" sz="4400" b="1" dirty="0"/>
              <a:t>Current Rate:  6%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B9039-B3D5-9658-33EF-C4969FCB39AB}"/>
              </a:ext>
            </a:extLst>
          </p:cNvPr>
          <p:cNvSpPr txBox="1"/>
          <p:nvPr/>
        </p:nvSpPr>
        <p:spPr>
          <a:xfrm>
            <a:off x="1339908" y="3743742"/>
            <a:ext cx="6464174" cy="156966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Mortgage Interest Rebates in 2024 reduced the interest rate</a:t>
            </a:r>
          </a:p>
          <a:p>
            <a:pPr algn="ctr"/>
            <a:r>
              <a:rPr lang="en-US" sz="3200" b="1" dirty="0"/>
              <a:t> from </a:t>
            </a:r>
            <a:r>
              <a:rPr lang="en-US" sz="3200" b="1" dirty="0">
                <a:solidFill>
                  <a:srgbClr val="FF0000"/>
                </a:solidFill>
              </a:rPr>
              <a:t>6.00%</a:t>
            </a:r>
            <a:r>
              <a:rPr lang="en-US" sz="3200" b="1" dirty="0"/>
              <a:t> to </a:t>
            </a:r>
            <a:r>
              <a:rPr lang="en-US" sz="3200" b="1" dirty="0">
                <a:solidFill>
                  <a:srgbClr val="FF0000"/>
                </a:solidFill>
              </a:rPr>
              <a:t>4.55%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3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7150" y="479016"/>
            <a:ext cx="6489699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Mortgage Interest Rebates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0700" y="1827635"/>
            <a:ext cx="574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Total Mortgage Interest Rebates Granted in Past 18 Years: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6852" y="3257287"/>
            <a:ext cx="2785028" cy="769441"/>
          </a:xfrm>
          <a:prstGeom prst="rect">
            <a:avLst/>
          </a:prstGeom>
          <a:noFill/>
          <a:ln w="25400" cmpd="thinThick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$3,325,000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AE56E-DFBE-49E7-9932-0D8737016E60}"/>
              </a:ext>
            </a:extLst>
          </p:cNvPr>
          <p:cNvSpPr txBox="1"/>
          <p:nvPr/>
        </p:nvSpPr>
        <p:spPr>
          <a:xfrm>
            <a:off x="1416050" y="4633547"/>
            <a:ext cx="6489699" cy="13849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Over the past 5 years, an average of </a:t>
            </a:r>
            <a:r>
              <a:rPr lang="en-US" sz="2800" b="1" dirty="0">
                <a:solidFill>
                  <a:srgbClr val="FF0000"/>
                </a:solidFill>
              </a:rPr>
              <a:t>25% </a:t>
            </a:r>
            <a:r>
              <a:rPr lang="en-US" sz="2800" b="1" dirty="0"/>
              <a:t>of annual interest payments have been returned as rebates.</a:t>
            </a:r>
          </a:p>
        </p:txBody>
      </p:sp>
    </p:spTree>
    <p:extLst>
      <p:ext uri="{BB962C8B-B14F-4D97-AF65-F5344CB8AC3E}">
        <p14:creationId xmlns:p14="http://schemas.microsoft.com/office/powerpoint/2010/main" val="10393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4144" y="180775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Investors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8772A2B-1A76-4993-BE10-96EDEE196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1535" y="5535236"/>
            <a:ext cx="4940929" cy="1042401"/>
          </a:xfrm>
          <a:solidFill>
            <a:srgbClr val="EBFFF8"/>
          </a:solidFill>
          <a:ln w="19050">
            <a:solidFill>
              <a:srgbClr val="049479"/>
            </a:solidFill>
          </a:ln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5900" b="1" dirty="0"/>
              <a:t>2011 Balance:  </a:t>
            </a:r>
            <a:r>
              <a:rPr lang="en-US" sz="5900" b="1" dirty="0">
                <a:solidFill>
                  <a:srgbClr val="FF0000"/>
                </a:solidFill>
              </a:rPr>
              <a:t>$31,953,106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5900" b="1" dirty="0"/>
              <a:t>2025 Balance:  </a:t>
            </a:r>
            <a:r>
              <a:rPr lang="en-US" sz="5900" b="1" dirty="0">
                <a:solidFill>
                  <a:srgbClr val="FF0000"/>
                </a:solidFill>
              </a:rPr>
              <a:t>$23,980,476</a:t>
            </a:r>
          </a:p>
          <a:p>
            <a:endParaRPr lang="en-US" sz="59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F6A8874-241B-BD5C-B135-7F84F025C2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988058"/>
              </p:ext>
            </p:extLst>
          </p:nvPr>
        </p:nvGraphicFramePr>
        <p:xfrm>
          <a:off x="1151141" y="1213164"/>
          <a:ext cx="6841717" cy="4110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81398" imgH="2752541" progId="Excel.Sheet.12">
                  <p:embed/>
                </p:oleObj>
              </mc:Choice>
              <mc:Fallback>
                <p:oleObj name="Worksheet" r:id="rId2" imgW="4581398" imgH="27525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51141" y="1213164"/>
                        <a:ext cx="6841717" cy="4110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22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450" y="424569"/>
            <a:ext cx="6769100" cy="942504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Investors - New vs. Redemptions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4A9186D-2617-DF14-F567-ECDCB91C30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996042"/>
              </p:ext>
            </p:extLst>
          </p:nvPr>
        </p:nvGraphicFramePr>
        <p:xfrm>
          <a:off x="982347" y="1539089"/>
          <a:ext cx="7179305" cy="4733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43256" imgH="2996250" progId="Excel.Sheet.12">
                  <p:embed/>
                </p:oleObj>
              </mc:Choice>
              <mc:Fallback>
                <p:oleObj name="Worksheet" r:id="rId2" imgW="4543256" imgH="29962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2347" y="1539089"/>
                        <a:ext cx="7179305" cy="4733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5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480E6D65-C2E3-0D12-7BA2-3364C0309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768" y="316907"/>
            <a:ext cx="53784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Purpose of the CID-CEF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50FCEB-75F0-9F55-0268-FB7D55A8F964}"/>
              </a:ext>
            </a:extLst>
          </p:cNvPr>
          <p:cNvSpPr/>
          <p:nvPr/>
        </p:nvSpPr>
        <p:spPr>
          <a:xfrm>
            <a:off x="1068307" y="1720158"/>
            <a:ext cx="7007382" cy="4110274"/>
          </a:xfrm>
          <a:prstGeom prst="ellipse">
            <a:avLst/>
          </a:prstGeom>
          <a:solidFill>
            <a:srgbClr val="0070C0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tar: 16 Points 2">
            <a:extLst>
              <a:ext uri="{FF2B5EF4-FFF2-40B4-BE49-F238E27FC236}">
                <a16:creationId xmlns:a16="http://schemas.microsoft.com/office/drawing/2014/main" id="{9F578FAB-A1CE-134B-182A-679E25A55CE7}"/>
              </a:ext>
            </a:extLst>
          </p:cNvPr>
          <p:cNvSpPr/>
          <p:nvPr/>
        </p:nvSpPr>
        <p:spPr>
          <a:xfrm>
            <a:off x="1167895" y="1789224"/>
            <a:ext cx="6808207" cy="3960154"/>
          </a:xfrm>
          <a:prstGeom prst="star16">
            <a:avLst/>
          </a:prstGeom>
          <a:solidFill>
            <a:srgbClr val="FFFC70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424535"/>
                </a:solidFill>
                <a:effectLst>
                  <a:outerShdw blurRad="50800" dist="50800" dir="5400000" algn="ctr" rotWithShape="0">
                    <a:srgbClr val="AB763B"/>
                  </a:outerShdw>
                </a:effectLst>
              </a:rPr>
              <a:t>Investing in the Future of God’s Kingdom!!!</a:t>
            </a:r>
            <a:endParaRPr lang="en-US" sz="4400" dirty="0">
              <a:solidFill>
                <a:srgbClr val="424535"/>
              </a:solidFill>
              <a:effectLst>
                <a:outerShdw blurRad="50800" dist="50800" dir="5400000" algn="ctr" rotWithShape="0">
                  <a:srgbClr val="AB763B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13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4144" y="296125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Investment Current Rates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1BDEC-5196-454C-BBF1-8C49705D035B}"/>
              </a:ext>
            </a:extLst>
          </p:cNvPr>
          <p:cNvSpPr txBox="1"/>
          <p:nvPr/>
        </p:nvSpPr>
        <p:spPr>
          <a:xfrm>
            <a:off x="1430447" y="1490726"/>
            <a:ext cx="6283106" cy="464742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/>
              <a:t>	Flexible Savings				    </a:t>
            </a:r>
            <a:r>
              <a:rPr lang="en-US" sz="2800" b="1" dirty="0"/>
              <a:t>.40%</a:t>
            </a:r>
          </a:p>
          <a:p>
            <a:r>
              <a:rPr lang="en-US" sz="2800" b="1" dirty="0"/>
              <a:t>	</a:t>
            </a:r>
            <a:r>
              <a:rPr lang="en-US" sz="2800" b="1" i="1" dirty="0"/>
              <a:t>Capital Campaign Savings      </a:t>
            </a:r>
            <a:r>
              <a:rPr lang="en-US" sz="2800" b="1" dirty="0"/>
              <a:t>1.00%</a:t>
            </a:r>
          </a:p>
          <a:p>
            <a:endParaRPr lang="en-US" sz="2800" b="1" i="1" dirty="0"/>
          </a:p>
          <a:p>
            <a:r>
              <a:rPr lang="en-US" sz="2800" b="1" i="1" dirty="0"/>
              <a:t>	Investment Certificates:</a:t>
            </a:r>
          </a:p>
          <a:p>
            <a:r>
              <a:rPr lang="en-US" sz="2800" b="1" dirty="0"/>
              <a:t>		6 Month						    .75%</a:t>
            </a:r>
          </a:p>
          <a:p>
            <a:r>
              <a:rPr lang="en-US" sz="2800" b="1" dirty="0"/>
              <a:t>		1 Year						  	  2.00%</a:t>
            </a:r>
          </a:p>
          <a:p>
            <a:r>
              <a:rPr lang="en-US" sz="2800" b="1" dirty="0"/>
              <a:t>		3 Year						        2.25%</a:t>
            </a:r>
          </a:p>
          <a:p>
            <a:r>
              <a:rPr lang="en-US" sz="2800" b="1" dirty="0"/>
              <a:t>		5 Year						   	  2.50%</a:t>
            </a:r>
          </a:p>
          <a:p>
            <a:endParaRPr lang="en-US" sz="1400" b="1" dirty="0"/>
          </a:p>
          <a:p>
            <a:endParaRPr lang="en-US" sz="1200" b="1" dirty="0"/>
          </a:p>
          <a:p>
            <a:r>
              <a:rPr lang="en-US" sz="2800" b="1" dirty="0"/>
              <a:t>   </a:t>
            </a:r>
            <a:r>
              <a:rPr lang="en-US" sz="3200" b="1" i="1" u="sng" dirty="0">
                <a:solidFill>
                  <a:schemeClr val="accent5">
                    <a:lumMod val="50000"/>
                  </a:schemeClr>
                </a:solidFill>
              </a:rPr>
              <a:t>Special 11-Month Term	 3.75%</a:t>
            </a:r>
          </a:p>
          <a:p>
            <a:endParaRPr lang="en-US" sz="1400" b="1" i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4142" y="234684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Our Investments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86344A-5E99-4855-B546-6A441BDB1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8" y="5860332"/>
            <a:ext cx="6858000" cy="580266"/>
          </a:xfrm>
        </p:spPr>
        <p:txBody>
          <a:bodyPr>
            <a:normAutofit/>
          </a:bodyPr>
          <a:lstStyle/>
          <a:p>
            <a:r>
              <a:rPr lang="en-US" sz="3200" b="1" dirty="0"/>
              <a:t>2024 Balance:  </a:t>
            </a:r>
            <a:r>
              <a:rPr lang="en-US" sz="3200" b="1" dirty="0">
                <a:solidFill>
                  <a:srgbClr val="FF0000"/>
                </a:solidFill>
              </a:rPr>
              <a:t>$17,695,216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0B1C8A7-EAD3-1596-2019-699FDBAD11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27454"/>
              </p:ext>
            </p:extLst>
          </p:nvPr>
        </p:nvGraphicFramePr>
        <p:xfrm>
          <a:off x="967290" y="1262425"/>
          <a:ext cx="7209419" cy="4333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79599" imgH="2752541" progId="Excel.Sheet.12">
                  <p:embed/>
                </p:oleObj>
              </mc:Choice>
              <mc:Fallback>
                <p:oleObj name="Worksheet" r:id="rId2" imgW="4579599" imgH="27525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67290" y="1262425"/>
                        <a:ext cx="7209419" cy="4333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6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9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Capital to Asset Ratio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B32CA4-9C49-45C4-872D-768C78A9BEF4}"/>
              </a:ext>
            </a:extLst>
          </p:cNvPr>
          <p:cNvSpPr txBox="1"/>
          <p:nvPr/>
        </p:nvSpPr>
        <p:spPr>
          <a:xfrm>
            <a:off x="442350" y="5586730"/>
            <a:ext cx="383603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Recommended </a:t>
            </a:r>
            <a:r>
              <a:rPr lang="en-US" sz="2400" b="1" u="sng" dirty="0"/>
              <a:t>Minimum</a:t>
            </a:r>
            <a:r>
              <a:rPr lang="en-US" sz="2400" b="1" dirty="0"/>
              <a:t>:</a:t>
            </a:r>
          </a:p>
          <a:p>
            <a:r>
              <a:rPr lang="en-US" sz="2400" b="1" dirty="0"/>
              <a:t>LCMS BCE: 11%   NASAA: 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8670E-B295-43F5-B385-E5E8A494F0CD}"/>
              </a:ext>
            </a:extLst>
          </p:cNvPr>
          <p:cNvSpPr txBox="1"/>
          <p:nvPr/>
        </p:nvSpPr>
        <p:spPr>
          <a:xfrm>
            <a:off x="4865618" y="5709840"/>
            <a:ext cx="372471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CEF Ratio: 28.01%</a:t>
            </a:r>
            <a:endParaRPr lang="en-US" sz="2400" b="1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5F5203F-72ED-35E9-87C4-77C929F24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936124"/>
              </p:ext>
            </p:extLst>
          </p:nvPr>
        </p:nvGraphicFramePr>
        <p:xfrm>
          <a:off x="1684144" y="855974"/>
          <a:ext cx="5775711" cy="4580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81398" imgH="3633282" progId="Excel.Sheet.12">
                  <p:embed/>
                </p:oleObj>
              </mc:Choice>
              <mc:Fallback>
                <p:oleObj name="Worksheet" r:id="rId2" imgW="4581398" imgH="363328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84144" y="855974"/>
                        <a:ext cx="5775711" cy="4580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5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9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Annual Expenses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F60A9B0-5846-4489-BD12-FA1E8B33EA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568153"/>
              </p:ext>
            </p:extLst>
          </p:nvPr>
        </p:nvGraphicFramePr>
        <p:xfrm>
          <a:off x="1478756" y="1173579"/>
          <a:ext cx="6186488" cy="4891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57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9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Grants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1800" y="969101"/>
            <a:ext cx="574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Total Grants in Past 18 Years: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86538-88D0-775D-277A-374C66BA2F23}"/>
              </a:ext>
            </a:extLst>
          </p:cNvPr>
          <p:cNvSpPr txBox="1"/>
          <p:nvPr/>
        </p:nvSpPr>
        <p:spPr>
          <a:xfrm>
            <a:off x="3425884" y="1586025"/>
            <a:ext cx="2292232" cy="646331"/>
          </a:xfrm>
          <a:prstGeom prst="rect">
            <a:avLst/>
          </a:prstGeom>
          <a:noFill/>
          <a:ln w="25400" cmpd="thinThick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$1,716,000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2EE4D-D339-2347-11A3-2B41DEFC5240}"/>
              </a:ext>
            </a:extLst>
          </p:cNvPr>
          <p:cNvSpPr txBox="1"/>
          <p:nvPr/>
        </p:nvSpPr>
        <p:spPr>
          <a:xfrm>
            <a:off x="1458119" y="2462688"/>
            <a:ext cx="6227762" cy="584775"/>
          </a:xfrm>
          <a:prstGeom prst="rect">
            <a:avLst/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Grant Total 2022 – 2024:  </a:t>
            </a:r>
            <a:r>
              <a:rPr lang="en-US" sz="3200" b="1" dirty="0">
                <a:solidFill>
                  <a:srgbClr val="FF0000"/>
                </a:solidFill>
              </a:rPr>
              <a:t>$216,412</a:t>
            </a:r>
            <a:endParaRPr lang="en-US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94D020-8056-753D-CEC3-87F1AFB57184}"/>
              </a:ext>
            </a:extLst>
          </p:cNvPr>
          <p:cNvSpPr txBox="1"/>
          <p:nvPr/>
        </p:nvSpPr>
        <p:spPr>
          <a:xfrm>
            <a:off x="1688021" y="3277795"/>
            <a:ext cx="5767958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i="1" u="sng" dirty="0"/>
              <a:t>Main Grant Recipients in Last 3 Years: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$71,695  CID Programs and Projects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$51,465  Support of LuHi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$35,000  Seminarian and Deaconess Grants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$30,552  District-Wide Initiatives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$  9,700  Campus Ministries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$  9,000  Specific Church Projects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$  5,000  LCMS Disaster Relief – Hurricanes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$  4,000  Cristo Rey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9784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E9754-622F-DF89-81E7-7C8EC391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B30D-1846-732D-D615-C071399C4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9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Grants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B9936-6965-35F9-DD8D-DA6F5F7D4E96}"/>
              </a:ext>
            </a:extLst>
          </p:cNvPr>
          <p:cNvSpPr txBox="1"/>
          <p:nvPr/>
        </p:nvSpPr>
        <p:spPr>
          <a:xfrm>
            <a:off x="1439501" y="1910934"/>
            <a:ext cx="6264998" cy="1692771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Offered twice a year – deadlines for application receipt:</a:t>
            </a:r>
          </a:p>
          <a:p>
            <a:pPr algn="ctr"/>
            <a:r>
              <a:rPr lang="en-US" sz="2400" b="1" u="sng" dirty="0"/>
              <a:t>April 1</a:t>
            </a:r>
          </a:p>
          <a:p>
            <a:pPr algn="ctr"/>
            <a:r>
              <a:rPr lang="en-US" sz="2400" b="1" u="sng" dirty="0"/>
              <a:t>October 1</a:t>
            </a:r>
            <a:endParaRPr lang="en-US" sz="2800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F65C2-9104-6157-5C05-FAE4617966C0}"/>
              </a:ext>
            </a:extLst>
          </p:cNvPr>
          <p:cNvSpPr txBox="1"/>
          <p:nvPr/>
        </p:nvSpPr>
        <p:spPr>
          <a:xfrm>
            <a:off x="878185" y="3961451"/>
            <a:ext cx="7387629" cy="2308324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u="sng" dirty="0"/>
              <a:t>Applications Received from Churches/Ministries: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			  </a:t>
            </a:r>
            <a:r>
              <a:rPr lang="en-US" sz="2400" b="1" u="sng" dirty="0"/>
              <a:t>Year</a:t>
            </a:r>
            <a:r>
              <a:rPr lang="en-US" sz="2400" b="1" dirty="0"/>
              <a:t>		  </a:t>
            </a:r>
            <a:r>
              <a:rPr lang="en-US" sz="2400" b="1" u="sng" dirty="0"/>
              <a:t>April 1</a:t>
            </a:r>
            <a:r>
              <a:rPr lang="en-US" sz="2400" b="1" dirty="0"/>
              <a:t>		</a:t>
            </a:r>
            <a:r>
              <a:rPr lang="en-US" sz="2400" b="1" u="sng" dirty="0"/>
              <a:t>October 1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			  2022                0                         3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			  2023                4                         0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                      2024                2                         0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BCA3C-CBD1-BE16-13E7-862D65BD8864}"/>
              </a:ext>
            </a:extLst>
          </p:cNvPr>
          <p:cNvSpPr txBox="1"/>
          <p:nvPr/>
        </p:nvSpPr>
        <p:spPr>
          <a:xfrm>
            <a:off x="2308500" y="1067991"/>
            <a:ext cx="4526998" cy="584775"/>
          </a:xfrm>
          <a:prstGeom prst="rect">
            <a:avLst/>
          </a:prstGeom>
          <a:solidFill>
            <a:srgbClr val="EBF8FF"/>
          </a:solidFill>
          <a:ln w="101600" cmpd="thickThin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Ministry Outreach Grants</a:t>
            </a:r>
          </a:p>
        </p:txBody>
      </p:sp>
    </p:spTree>
    <p:extLst>
      <p:ext uri="{BB962C8B-B14F-4D97-AF65-F5344CB8AC3E}">
        <p14:creationId xmlns:p14="http://schemas.microsoft.com/office/powerpoint/2010/main" val="31777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9A56B-E090-DA9E-2C1C-AD2BFC107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3D71-27D1-19F7-D6E4-96904CD72F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9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Grants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A4C86-7C14-303A-B678-F8EAAE5177A4}"/>
              </a:ext>
            </a:extLst>
          </p:cNvPr>
          <p:cNvSpPr txBox="1"/>
          <p:nvPr/>
        </p:nvSpPr>
        <p:spPr>
          <a:xfrm>
            <a:off x="2308501" y="1149473"/>
            <a:ext cx="4526998" cy="584775"/>
          </a:xfrm>
          <a:prstGeom prst="rect">
            <a:avLst/>
          </a:prstGeom>
          <a:solidFill>
            <a:srgbClr val="EBF8FF"/>
          </a:solidFill>
          <a:ln w="101600" cmpd="thickThin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Ministry Outreach Grants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547D2-D6A8-2A8E-1E49-A906F66C0540}"/>
              </a:ext>
            </a:extLst>
          </p:cNvPr>
          <p:cNvSpPr txBox="1"/>
          <p:nvPr/>
        </p:nvSpPr>
        <p:spPr>
          <a:xfrm>
            <a:off x="869132" y="2073898"/>
            <a:ext cx="74057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OUTREACH IDEAS: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Reaching the </a:t>
            </a:r>
            <a:r>
              <a:rPr lang="en-US" sz="2400" b="1" u="sng" dirty="0"/>
              <a:t>Unchurched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Involving </a:t>
            </a:r>
            <a:r>
              <a:rPr lang="en-US" sz="2400" b="1" u="sng" dirty="0"/>
              <a:t>Youth</a:t>
            </a:r>
            <a:r>
              <a:rPr lang="en-US" sz="2400" b="1" dirty="0"/>
              <a:t> and the </a:t>
            </a:r>
            <a:r>
              <a:rPr lang="en-US" sz="2400" b="1" u="sng" dirty="0"/>
              <a:t>Congregation</a:t>
            </a:r>
            <a:r>
              <a:rPr lang="en-US" sz="2400" b="1" dirty="0"/>
              <a:t> in the Church’s mission and ministry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Confronting the </a:t>
            </a:r>
            <a:r>
              <a:rPr lang="en-US" sz="2400" b="1" u="sng" dirty="0"/>
              <a:t>effects</a:t>
            </a:r>
            <a:r>
              <a:rPr lang="en-US" sz="2400" b="1" dirty="0"/>
              <a:t> of </a:t>
            </a:r>
            <a:r>
              <a:rPr lang="en-US" sz="2400" b="1" u="sng" dirty="0"/>
              <a:t>societal change </a:t>
            </a:r>
            <a:r>
              <a:rPr lang="en-US" sz="2400" b="1" dirty="0"/>
              <a:t>and </a:t>
            </a:r>
            <a:r>
              <a:rPr lang="en-US" sz="2400" b="1" u="sng" dirty="0"/>
              <a:t>technological advancements </a:t>
            </a:r>
            <a:r>
              <a:rPr lang="en-US" sz="2400" b="1" dirty="0"/>
              <a:t>on congregations and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Meeting the needs of </a:t>
            </a:r>
            <a:r>
              <a:rPr lang="en-US" sz="2400" b="1" u="sng" dirty="0"/>
              <a:t>multi-cultural</a:t>
            </a:r>
            <a:r>
              <a:rPr lang="en-US" sz="2400" b="1" dirty="0"/>
              <a:t>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Addressing the needs of </a:t>
            </a:r>
            <a:r>
              <a:rPr lang="en-US" sz="2400" b="1" u="sng" dirty="0"/>
              <a:t>rural</a:t>
            </a:r>
            <a:r>
              <a:rPr lang="en-US" sz="2400" b="1" dirty="0"/>
              <a:t> congregations and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Addressing the growing needs of the </a:t>
            </a:r>
            <a:r>
              <a:rPr lang="en-US" sz="2400" b="1" u="sng" dirty="0"/>
              <a:t>elderly</a:t>
            </a:r>
            <a:r>
              <a:rPr lang="en-US" sz="2400" b="1" dirty="0"/>
              <a:t> within our communities</a:t>
            </a:r>
          </a:p>
        </p:txBody>
      </p:sp>
    </p:spTree>
    <p:extLst>
      <p:ext uri="{BB962C8B-B14F-4D97-AF65-F5344CB8AC3E}">
        <p14:creationId xmlns:p14="http://schemas.microsoft.com/office/powerpoint/2010/main" val="20292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CA325-9685-E763-0735-2CED7D4C2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9BDC-6EAA-88EA-EB13-CA5957198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9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Grants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6DBBB-B8DC-10CF-F6EB-CF38D1DC9797}"/>
              </a:ext>
            </a:extLst>
          </p:cNvPr>
          <p:cNvSpPr txBox="1"/>
          <p:nvPr/>
        </p:nvSpPr>
        <p:spPr>
          <a:xfrm>
            <a:off x="2308501" y="1067991"/>
            <a:ext cx="4526998" cy="584775"/>
          </a:xfrm>
          <a:prstGeom prst="rect">
            <a:avLst/>
          </a:prstGeom>
          <a:solidFill>
            <a:srgbClr val="EBF8FF"/>
          </a:solidFill>
          <a:ln w="101600" cmpd="thickThin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Ministry Outreach Grants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407E7-B452-CF07-7281-1B92C532C669}"/>
              </a:ext>
            </a:extLst>
          </p:cNvPr>
          <p:cNvSpPr txBox="1"/>
          <p:nvPr/>
        </p:nvSpPr>
        <p:spPr>
          <a:xfrm>
            <a:off x="493380" y="2120963"/>
            <a:ext cx="79851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CATEGORIES: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/>
              <a:t>Seed Grants</a:t>
            </a:r>
            <a:r>
              <a:rPr lang="en-US" sz="2400" b="1" u="sng" dirty="0"/>
              <a:t> </a:t>
            </a:r>
            <a:r>
              <a:rPr lang="en-US" sz="2400" b="1" dirty="0"/>
              <a:t>– for projects that initiate </a:t>
            </a:r>
            <a:r>
              <a:rPr lang="en-US" sz="2400" b="1" u="sng" dirty="0"/>
              <a:t>new models of ministry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/>
              <a:t>Support Grants</a:t>
            </a:r>
            <a:r>
              <a:rPr lang="en-US" sz="2400" b="1" u="sng" dirty="0"/>
              <a:t> </a:t>
            </a:r>
            <a:r>
              <a:rPr lang="en-US" sz="2400" b="1" dirty="0"/>
              <a:t>– assist or augment projects or programs that </a:t>
            </a:r>
            <a:r>
              <a:rPr lang="en-US" sz="2400" b="1" u="sng" dirty="0"/>
              <a:t>minister to a wider or diverse group </a:t>
            </a:r>
            <a:r>
              <a:rPr lang="en-US" sz="2400" b="1" dirty="0"/>
              <a:t>and benefit members and the community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/>
              <a:t>Professional Development Grants</a:t>
            </a:r>
            <a:r>
              <a:rPr lang="en-US" sz="2400" b="1" u="sng" dirty="0"/>
              <a:t> </a:t>
            </a:r>
            <a:r>
              <a:rPr lang="en-US" sz="2400" b="1" dirty="0"/>
              <a:t>– support conferences, seminars, workshops, etc. for the </a:t>
            </a:r>
            <a:r>
              <a:rPr lang="en-US" sz="2400" b="1" u="sng" dirty="0"/>
              <a:t>development, training, and encouragement of workers</a:t>
            </a:r>
            <a:r>
              <a:rPr lang="en-US" sz="2400" b="1" dirty="0"/>
              <a:t> in the Kingdom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9687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42AEB-F6C7-E6A0-7B4B-B9AEC075C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90C28-B13C-4D7F-DDE0-F92F933BF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9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Grants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4747B3-4F45-E2E4-9E69-8383E1A5C661}"/>
              </a:ext>
            </a:extLst>
          </p:cNvPr>
          <p:cNvSpPr txBox="1"/>
          <p:nvPr/>
        </p:nvSpPr>
        <p:spPr>
          <a:xfrm>
            <a:off x="2308501" y="1067991"/>
            <a:ext cx="4526998" cy="584775"/>
          </a:xfrm>
          <a:prstGeom prst="rect">
            <a:avLst/>
          </a:prstGeom>
          <a:solidFill>
            <a:srgbClr val="EBF8FF"/>
          </a:solidFill>
          <a:ln w="101600" cmpd="thickThin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Ministry Outreach Grants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9EF32-AAB7-9321-3649-8C09FDB7EF2D}"/>
              </a:ext>
            </a:extLst>
          </p:cNvPr>
          <p:cNvSpPr txBox="1"/>
          <p:nvPr/>
        </p:nvSpPr>
        <p:spPr>
          <a:xfrm>
            <a:off x="959667" y="1910934"/>
            <a:ext cx="722466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EXCLUDES:</a:t>
            </a:r>
          </a:p>
          <a:p>
            <a:endParaRPr lang="en-US" sz="14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Capital expenses – building, equipment, maintenance or improvements</a:t>
            </a:r>
          </a:p>
          <a:p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Items already budgeted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Projects requiring continued CID-CEF funding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Expenses for salaries, benefits or expenses normally budgeted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Fund-raising campaigns or contributions to endowments</a:t>
            </a:r>
          </a:p>
        </p:txBody>
      </p:sp>
    </p:spTree>
    <p:extLst>
      <p:ext uri="{BB962C8B-B14F-4D97-AF65-F5344CB8AC3E}">
        <p14:creationId xmlns:p14="http://schemas.microsoft.com/office/powerpoint/2010/main" val="28881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D3A15-87BF-662F-EEED-DED9579CF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0403-5807-FB19-AD35-3A6196B4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9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Grants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6729C-6333-5D38-30F9-6A48CF7367BC}"/>
              </a:ext>
            </a:extLst>
          </p:cNvPr>
          <p:cNvSpPr txBox="1"/>
          <p:nvPr/>
        </p:nvSpPr>
        <p:spPr>
          <a:xfrm>
            <a:off x="2507710" y="834921"/>
            <a:ext cx="3956497" cy="523220"/>
          </a:xfrm>
          <a:prstGeom prst="rect">
            <a:avLst/>
          </a:prstGeom>
          <a:solidFill>
            <a:srgbClr val="EBF8FF"/>
          </a:solidFill>
          <a:ln w="101600" cmpd="thickThin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Ministry Outreach Grants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ECB3E-FE93-FDA5-9CF1-0636FEB736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8" y="1555204"/>
            <a:ext cx="2537876" cy="3265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7714B-944D-2C11-1729-25BD6125A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94" y="1532648"/>
            <a:ext cx="3560514" cy="1417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806E74-C116-9DCD-8407-8962E265AF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2" r="-970"/>
          <a:stretch>
            <a:fillRect/>
          </a:stretch>
        </p:blipFill>
        <p:spPr>
          <a:xfrm>
            <a:off x="6358385" y="1542268"/>
            <a:ext cx="2482453" cy="2956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9BBF70-CE8A-21BD-CF4D-8939007E3A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6" t="-12258" r="-9475"/>
          <a:stretch>
            <a:fillRect/>
          </a:stretch>
        </p:blipFill>
        <p:spPr>
          <a:xfrm rot="-1200000">
            <a:off x="181103" y="4193229"/>
            <a:ext cx="3265457" cy="2025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8E0FDD-F048-799A-FCBA-BF61348539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40000">
            <a:off x="5699947" y="4546982"/>
            <a:ext cx="3068458" cy="1660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BD2EF7-4602-A94B-C22E-1651EDDA21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6109" y="2989645"/>
            <a:ext cx="2142842" cy="1286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0258C-3157-0852-EC8C-10F769770B9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74" y="4315479"/>
            <a:ext cx="2312431" cy="23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6358" y="235772"/>
            <a:ext cx="7051283" cy="882628"/>
          </a:xfrm>
          <a:ln w="28575">
            <a:solidFill>
              <a:srgbClr val="DAA100"/>
            </a:solidFill>
          </a:ln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Where Are Funds Currently Invested?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CE063-8E00-4C45-81B4-3ED15335B319}"/>
              </a:ext>
            </a:extLst>
          </p:cNvPr>
          <p:cNvSpPr txBox="1"/>
          <p:nvPr/>
        </p:nvSpPr>
        <p:spPr>
          <a:xfrm>
            <a:off x="1336776" y="1981198"/>
            <a:ext cx="6470445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b="1" dirty="0"/>
              <a:t>17   Churches</a:t>
            </a:r>
          </a:p>
          <a:p>
            <a:pPr>
              <a:spcAft>
                <a:spcPts val="3000"/>
              </a:spcAft>
            </a:pPr>
            <a:r>
              <a:rPr lang="en-US" sz="3200" b="1" dirty="0"/>
              <a:t>  5   School Associations</a:t>
            </a:r>
          </a:p>
          <a:p>
            <a:pPr>
              <a:spcAft>
                <a:spcPts val="3000"/>
              </a:spcAft>
            </a:pPr>
            <a:r>
              <a:rPr lang="en-US" sz="3200" b="1" dirty="0"/>
              <a:t>  4   Rostered Church Worker Homes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6F5AF-4ED1-B3F1-7F09-AD7A4366B1E9}"/>
              </a:ext>
            </a:extLst>
          </p:cNvPr>
          <p:cNvSpPr txBox="1"/>
          <p:nvPr/>
        </p:nvSpPr>
        <p:spPr>
          <a:xfrm>
            <a:off x="1046359" y="5106154"/>
            <a:ext cx="705128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mpd="thickThin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Current Loan Commitments:  $4,110,000</a:t>
            </a:r>
          </a:p>
        </p:txBody>
      </p:sp>
    </p:spTree>
    <p:extLst>
      <p:ext uri="{BB962C8B-B14F-4D97-AF65-F5344CB8AC3E}">
        <p14:creationId xmlns:p14="http://schemas.microsoft.com/office/powerpoint/2010/main" val="503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13794-BEC6-41ED-90BC-3585EFBDE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5F01-8EB9-AA0E-0EFF-E63C33C42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9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Grants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33052-FA98-0304-A6CE-DC161E71812D}"/>
              </a:ext>
            </a:extLst>
          </p:cNvPr>
          <p:cNvSpPr txBox="1"/>
          <p:nvPr/>
        </p:nvSpPr>
        <p:spPr>
          <a:xfrm>
            <a:off x="2204352" y="844917"/>
            <a:ext cx="4567639" cy="523220"/>
          </a:xfrm>
          <a:prstGeom prst="rect">
            <a:avLst/>
          </a:prstGeom>
          <a:solidFill>
            <a:srgbClr val="EBF8FF"/>
          </a:solidFill>
          <a:ln w="101600" cmpd="thickThin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Ministry Outreach Grants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D3796-8D45-7D4B-A087-66D696D5EBBA}"/>
              </a:ext>
            </a:extLst>
          </p:cNvPr>
          <p:cNvSpPr txBox="1"/>
          <p:nvPr/>
        </p:nvSpPr>
        <p:spPr>
          <a:xfrm>
            <a:off x="2054269" y="1559061"/>
            <a:ext cx="486337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01600" cmpd="dbl">
            <a:solidFill>
              <a:schemeClr val="accent6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Spanish Radio Broadcast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4F0DCC-4570-24D0-982F-4312309CB9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4"/>
          <a:stretch>
            <a:fillRect/>
          </a:stretch>
        </p:blipFill>
        <p:spPr>
          <a:xfrm rot="-900000">
            <a:off x="595074" y="3118831"/>
            <a:ext cx="3068885" cy="3218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24F60-A1BA-0C97-183C-2DED6908E0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00000">
            <a:off x="5424012" y="3145458"/>
            <a:ext cx="3132894" cy="3165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07B92-3505-306A-1AE9-E26E47DA1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71" y="2194083"/>
            <a:ext cx="2752058" cy="27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1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AA6C2-0DBA-BAD6-6AF5-F761C913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8188-00F5-AB80-8973-C8DAF3A30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9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Grants</a:t>
            </a:r>
          </a:p>
        </p:txBody>
      </p:sp>
      <p:pic>
        <p:nvPicPr>
          <p:cNvPr id="8" name="Picture 7" descr="A group of people standing under a tent&#10;&#10;AI-generated content may be incorrect.">
            <a:extLst>
              <a:ext uri="{FF2B5EF4-FFF2-40B4-BE49-F238E27FC236}">
                <a16:creationId xmlns:a16="http://schemas.microsoft.com/office/drawing/2014/main" id="{E7F58031-D2DE-AD3E-8141-7F59D29289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2424" y="2215915"/>
            <a:ext cx="6799152" cy="4365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C68F47-2A88-AE81-775A-1B519BC72A49}"/>
              </a:ext>
            </a:extLst>
          </p:cNvPr>
          <p:cNvSpPr txBox="1"/>
          <p:nvPr/>
        </p:nvSpPr>
        <p:spPr>
          <a:xfrm>
            <a:off x="2491850" y="809823"/>
            <a:ext cx="3988217" cy="523220"/>
          </a:xfrm>
          <a:prstGeom prst="rect">
            <a:avLst/>
          </a:prstGeom>
          <a:solidFill>
            <a:srgbClr val="EBF8FF"/>
          </a:solidFill>
          <a:ln w="101600" cmpd="thickThin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Ministry Outreach Grants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FA783-4158-AEFA-323B-45BF04E40517}"/>
              </a:ext>
            </a:extLst>
          </p:cNvPr>
          <p:cNvSpPr txBox="1"/>
          <p:nvPr/>
        </p:nvSpPr>
        <p:spPr>
          <a:xfrm>
            <a:off x="1393800" y="1512869"/>
            <a:ext cx="63564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01600" cmpd="dbl">
            <a:solidFill>
              <a:schemeClr val="accent6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University Lutheran Quad Day Outreach</a:t>
            </a:r>
          </a:p>
        </p:txBody>
      </p:sp>
    </p:spTree>
    <p:extLst>
      <p:ext uri="{BB962C8B-B14F-4D97-AF65-F5344CB8AC3E}">
        <p14:creationId xmlns:p14="http://schemas.microsoft.com/office/powerpoint/2010/main" val="406130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B64FA-8BF4-A731-317E-F7453BBD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9817E-1668-D3ED-EE57-033FB77F9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9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Grants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DEF59-1AD3-64B9-C477-DC18BDDB53BF}"/>
              </a:ext>
            </a:extLst>
          </p:cNvPr>
          <p:cNvSpPr txBox="1"/>
          <p:nvPr/>
        </p:nvSpPr>
        <p:spPr>
          <a:xfrm>
            <a:off x="2204352" y="844917"/>
            <a:ext cx="4567639" cy="523220"/>
          </a:xfrm>
          <a:prstGeom prst="rect">
            <a:avLst/>
          </a:prstGeom>
          <a:solidFill>
            <a:srgbClr val="EBF8FF"/>
          </a:solidFill>
          <a:ln w="101600" cmpd="thickThin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Ministry Outreach Grants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30B201-D432-9B07-C7E6-0B8FD41358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7480" y="4093861"/>
            <a:ext cx="4857018" cy="2565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98148-0EB0-0094-04AC-4C45476105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40000">
            <a:off x="4866594" y="1841040"/>
            <a:ext cx="3607479" cy="2878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90797D-B292-F708-72EB-2EF23ECF1C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593631" y="4060815"/>
            <a:ext cx="1675016" cy="2625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6139D5-3AED-3D46-B87F-BC16FB7293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652" y="1448792"/>
            <a:ext cx="3829131" cy="25657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401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198358"/>
            <a:ext cx="5775712" cy="1020842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What Else Has Been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Going 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D423A-F8FE-4325-B0E1-D3DAC3B83DB4}"/>
              </a:ext>
            </a:extLst>
          </p:cNvPr>
          <p:cNvSpPr txBox="1"/>
          <p:nvPr/>
        </p:nvSpPr>
        <p:spPr>
          <a:xfrm>
            <a:off x="708979" y="1799362"/>
            <a:ext cx="75539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Revision and legal review of internal policies and documents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Implementation of new Accounting Standards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Finding new insurance carriers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Resumed summits with CEF’s and LCEF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Board of Trustees Retreat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Implementation of new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1169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103" y="252680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What’s Next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D423A-F8FE-4325-B0E1-D3DAC3B83DB4}"/>
              </a:ext>
            </a:extLst>
          </p:cNvPr>
          <p:cNvSpPr txBox="1"/>
          <p:nvPr/>
        </p:nvSpPr>
        <p:spPr>
          <a:xfrm>
            <a:off x="1739529" y="2228382"/>
            <a:ext cx="54928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Stay Tuned!</a:t>
            </a:r>
          </a:p>
          <a:p>
            <a:pPr algn="ctr"/>
            <a:endParaRPr lang="en-US" sz="2400" b="1" dirty="0"/>
          </a:p>
          <a:p>
            <a:pPr algn="ctr"/>
            <a:r>
              <a:rPr lang="en-US" sz="3200" b="1" dirty="0"/>
              <a:t>Online Access to Account Information</a:t>
            </a:r>
          </a:p>
        </p:txBody>
      </p:sp>
    </p:spTree>
    <p:extLst>
      <p:ext uri="{BB962C8B-B14F-4D97-AF65-F5344CB8AC3E}">
        <p14:creationId xmlns:p14="http://schemas.microsoft.com/office/powerpoint/2010/main" val="20693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03F9776-8ABD-4FBE-827C-A972DFA22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5978009"/>
            <a:ext cx="6858000" cy="580266"/>
          </a:xfrm>
        </p:spPr>
        <p:txBody>
          <a:bodyPr>
            <a:normAutofit/>
          </a:bodyPr>
          <a:lstStyle/>
          <a:p>
            <a:r>
              <a:rPr lang="en-US" sz="3200" b="1" dirty="0"/>
              <a:t>2024 Loan Balance:  </a:t>
            </a:r>
            <a:r>
              <a:rPr lang="en-US" sz="3200" b="1" dirty="0">
                <a:solidFill>
                  <a:srgbClr val="FF0000"/>
                </a:solidFill>
              </a:rPr>
              <a:t>$18,617,593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 txBox="1">
            <a:spLocks/>
          </p:cNvSpPr>
          <p:nvPr/>
        </p:nvSpPr>
        <p:spPr>
          <a:xfrm>
            <a:off x="1684143" y="299725"/>
            <a:ext cx="5775712" cy="611464"/>
          </a:xfrm>
          <a:prstGeom prst="rect">
            <a:avLst/>
          </a:prstGeom>
          <a:ln w="28575">
            <a:solidFill>
              <a:srgbClr val="DAA1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Loans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17DD058-9D5A-A2A6-5080-CB1AA68E84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799865"/>
              </p:ext>
            </p:extLst>
          </p:nvPr>
        </p:nvGraphicFramePr>
        <p:xfrm>
          <a:off x="1036820" y="1457609"/>
          <a:ext cx="7070360" cy="4259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601189" imgH="2772369" progId="Excel.Sheet.12">
                  <p:embed/>
                </p:oleObj>
              </mc:Choice>
              <mc:Fallback>
                <p:oleObj name="Worksheet" r:id="rId2" imgW="4601189" imgH="277236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36820" y="1457609"/>
                        <a:ext cx="7070360" cy="4259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6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4799" y="392480"/>
            <a:ext cx="5775712" cy="611464"/>
          </a:xfrm>
          <a:ln w="28575">
            <a:solidFill>
              <a:srgbClr val="DAA100"/>
            </a:solidFill>
          </a:ln>
        </p:spPr>
        <p:txBody>
          <a:bodyPr>
            <a:normAutofit fontScale="90000"/>
          </a:bodyPr>
          <a:lstStyle/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Loan Advances: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2022-2024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1905" y="5375837"/>
            <a:ext cx="594018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1" dirty="0"/>
              <a:t>Total New Advances: </a:t>
            </a:r>
            <a:r>
              <a:rPr lang="en-US" sz="3200" b="1" dirty="0">
                <a:solidFill>
                  <a:srgbClr val="FF0000"/>
                </a:solidFill>
              </a:rPr>
              <a:t>$4,603,872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02776" y="1665957"/>
            <a:ext cx="3938448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Decatur - LSA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Edinburg Trinity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Mattoon St. John’s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Milan St. Matthew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Springfield Concordia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Urbana Trinity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4376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6500" y="194173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Urbana - Trinity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8A374-0AA9-0931-8F98-1EEDB6CC2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7" y="1319896"/>
            <a:ext cx="7485831" cy="534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8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B12-A529-4062-A8F0-EBE695FB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6500" y="194173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Urbana - Trinity</a:t>
            </a:r>
          </a:p>
        </p:txBody>
      </p:sp>
      <p:pic>
        <p:nvPicPr>
          <p:cNvPr id="5" name="Picture 4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D3506106-BE53-6584-A195-B18118566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/>
          <a:stretch>
            <a:fillRect/>
          </a:stretch>
        </p:blipFill>
        <p:spPr>
          <a:xfrm rot="10800000">
            <a:off x="209736" y="1344037"/>
            <a:ext cx="6646090" cy="2576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B27066-1FA8-4D83-5672-078E19F244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4498" y="3920151"/>
            <a:ext cx="6279766" cy="27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BA8F1-6082-534F-6CE3-1B52FBCD9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0EAA0-EAC0-48C9-7A10-77E38D42C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6500" y="194173"/>
            <a:ext cx="6718300" cy="619835"/>
          </a:xfrm>
          <a:ln w="28575">
            <a:solidFill>
              <a:srgbClr val="DAA100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Urbana - Trinity</a:t>
            </a:r>
          </a:p>
        </p:txBody>
      </p:sp>
      <p:pic>
        <p:nvPicPr>
          <p:cNvPr id="5" name="Picture 4" descr="A reflection of a building in a pool of water&#10;&#10;AI-generated content may be incorrect.">
            <a:extLst>
              <a:ext uri="{FF2B5EF4-FFF2-40B4-BE49-F238E27FC236}">
                <a16:creationId xmlns:a16="http://schemas.microsoft.com/office/drawing/2014/main" id="{9042A76A-549E-37D0-9143-091CE30872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262549" y="1348962"/>
            <a:ext cx="6494616" cy="2480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A1619-7794-D3A6-0494-1FE315185C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1229" y="3982156"/>
            <a:ext cx="7043596" cy="2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6839</TotalTime>
  <Words>1025</Words>
  <Application>Microsoft Office PowerPoint</Application>
  <PresentationFormat>On-screen Show (4:3)</PresentationFormat>
  <Paragraphs>199</Paragraphs>
  <Slides>44</Slides>
  <Notes>2</Notes>
  <HiddenSlides>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Aptos</vt:lpstr>
      <vt:lpstr>Arial</vt:lpstr>
      <vt:lpstr>Berlin Sans FB Demi</vt:lpstr>
      <vt:lpstr>Bookman Old Style</vt:lpstr>
      <vt:lpstr>Calibri</vt:lpstr>
      <vt:lpstr>Franklin Gothic Demi</vt:lpstr>
      <vt:lpstr>Lucida Bright</vt:lpstr>
      <vt:lpstr>1_Office Theme</vt:lpstr>
      <vt:lpstr>Worksheet</vt:lpstr>
      <vt:lpstr>PowerPoint Presentation</vt:lpstr>
      <vt:lpstr>PowerPoint Presentation</vt:lpstr>
      <vt:lpstr>PowerPoint Presentation</vt:lpstr>
      <vt:lpstr>Where Are Funds Currently Invested?</vt:lpstr>
      <vt:lpstr>PowerPoint Presentation</vt:lpstr>
      <vt:lpstr>Loan Advances: 2022-2024</vt:lpstr>
      <vt:lpstr>Urbana - Trinity</vt:lpstr>
      <vt:lpstr>Urbana - Trinity</vt:lpstr>
      <vt:lpstr>Urbana - Trinity</vt:lpstr>
      <vt:lpstr>Urbana - Trinity</vt:lpstr>
      <vt:lpstr>Urbana - Trinity</vt:lpstr>
      <vt:lpstr>PowerPoint Presentation</vt:lpstr>
      <vt:lpstr>Mattoon St. John’s  High School</vt:lpstr>
      <vt:lpstr>Mattoon St. John’s  High School</vt:lpstr>
      <vt:lpstr>Mattoon St. John’s  High School</vt:lpstr>
      <vt:lpstr>Mattoon St. John’s  High School</vt:lpstr>
      <vt:lpstr>Mattoon St. John’s  High School</vt:lpstr>
      <vt:lpstr>Mattoon St. John’s  High School</vt:lpstr>
      <vt:lpstr>Mattoon St. John’s  High School</vt:lpstr>
      <vt:lpstr>Mattoon St. John’s  High School</vt:lpstr>
      <vt:lpstr>Mattoon St. John’s  High School</vt:lpstr>
      <vt:lpstr>Loans: 2025 Approvals</vt:lpstr>
      <vt:lpstr>Bloomington Trinity Proposed Exterior</vt:lpstr>
      <vt:lpstr>Bloomington Trinity Proposed Floor Plan</vt:lpstr>
      <vt:lpstr>Mortgage Rates</vt:lpstr>
      <vt:lpstr>Mortgage Rates</vt:lpstr>
      <vt:lpstr>Mortgage Interest Rebates</vt:lpstr>
      <vt:lpstr>Investors</vt:lpstr>
      <vt:lpstr>Investors - New vs. Redemptions</vt:lpstr>
      <vt:lpstr>Investment Current Rates</vt:lpstr>
      <vt:lpstr>Our Investments</vt:lpstr>
      <vt:lpstr>Capital to Asset Ratio</vt:lpstr>
      <vt:lpstr>Annual Expenses</vt:lpstr>
      <vt:lpstr>Grants</vt:lpstr>
      <vt:lpstr>Grants</vt:lpstr>
      <vt:lpstr>Grants</vt:lpstr>
      <vt:lpstr>Grants</vt:lpstr>
      <vt:lpstr>Grants</vt:lpstr>
      <vt:lpstr>Grants</vt:lpstr>
      <vt:lpstr>Grants</vt:lpstr>
      <vt:lpstr>Grants</vt:lpstr>
      <vt:lpstr>Grants</vt:lpstr>
      <vt:lpstr>What Else Has Been  Going On?</vt:lpstr>
      <vt:lpstr>What’s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Christine Anderson</cp:lastModifiedBy>
  <cp:revision>140</cp:revision>
  <cp:lastPrinted>2018-07-08T14:35:46Z</cp:lastPrinted>
  <dcterms:created xsi:type="dcterms:W3CDTF">2018-07-03T21:29:40Z</dcterms:created>
  <dcterms:modified xsi:type="dcterms:W3CDTF">2025-07-11T14:00:39Z</dcterms:modified>
</cp:coreProperties>
</file>